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5" r:id="rId6"/>
    <p:sldId id="506" r:id="rId7"/>
    <p:sldId id="507" r:id="rId8"/>
    <p:sldId id="508" r:id="rId9"/>
    <p:sldId id="467" r:id="rId10"/>
    <p:sldId id="464" r:id="rId11"/>
    <p:sldId id="509" r:id="rId12"/>
    <p:sldId id="469" r:id="rId13"/>
    <p:sldId id="470" r:id="rId14"/>
    <p:sldId id="510" r:id="rId15"/>
    <p:sldId id="511" r:id="rId16"/>
    <p:sldId id="512" r:id="rId17"/>
    <p:sldId id="513" r:id="rId18"/>
    <p:sldId id="495" r:id="rId19"/>
    <p:sldId id="475" r:id="rId20"/>
    <p:sldId id="476" r:id="rId21"/>
    <p:sldId id="496" r:id="rId22"/>
    <p:sldId id="499" r:id="rId23"/>
    <p:sldId id="487" r:id="rId24"/>
    <p:sldId id="497" r:id="rId25"/>
    <p:sldId id="488" r:id="rId26"/>
    <p:sldId id="515" r:id="rId27"/>
    <p:sldId id="490" r:id="rId28"/>
    <p:sldId id="492" r:id="rId29"/>
    <p:sldId id="514" r:id="rId30"/>
    <p:sldId id="517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B94F3FB-5C96-474B-8B80-272AD3CD8C6D}">
          <p14:sldIdLst>
            <p14:sldId id="394"/>
            <p14:sldId id="466"/>
            <p14:sldId id="500"/>
          </p14:sldIdLst>
        </p14:section>
        <p14:section name="JS Core Module" id="{B27AA167-0625-4681-BD63-822E727E5284}">
          <p14:sldIdLst>
            <p14:sldId id="505"/>
            <p14:sldId id="506"/>
            <p14:sldId id="507"/>
            <p14:sldId id="508"/>
          </p14:sldIdLst>
        </p14:section>
        <p14:section name="JS Advanced Course" id="{6563634C-6C38-4948-9624-ADBDA6017C92}">
          <p14:sldIdLst>
            <p14:sldId id="467"/>
            <p14:sldId id="464"/>
            <p14:sldId id="509"/>
            <p14:sldId id="469"/>
          </p14:sldIdLst>
        </p14:section>
        <p14:section name="Trainers" id="{2DB649F6-11AC-4459-8B50-2D7B4E9CDCBF}">
          <p14:sldIdLst>
            <p14:sldId id="470"/>
            <p14:sldId id="510"/>
            <p14:sldId id="511"/>
            <p14:sldId id="512"/>
            <p14:sldId id="513"/>
          </p14:sldIdLst>
        </p14:section>
        <p14:section name="Course Details" id="{FE6525A1-C049-46F2-9959-60F086975D73}">
          <p14:sldIdLst>
            <p14:sldId id="495"/>
            <p14:sldId id="475"/>
            <p14:sldId id="476"/>
          </p14:sldIdLst>
        </p14:section>
        <p14:section name="Evaluation Criteria" id="{B84123DA-A8E5-4DA9-A19F-99FF96074C26}">
          <p14:sldIdLst>
            <p14:sldId id="496"/>
            <p14:sldId id="499"/>
            <p14:sldId id="487"/>
            <p14:sldId id="497"/>
          </p14:sldIdLst>
        </p14:section>
        <p14:section name="Resources" id="{494163B7-44F9-41CC-B17C-DBA0DC0EA661}">
          <p14:sldIdLst>
            <p14:sldId id="488"/>
            <p14:sldId id="515"/>
            <p14:sldId id="490"/>
            <p14:sldId id="492"/>
            <p14:sldId id="514"/>
            <p14:sldId id="517"/>
          </p14:sldIdLst>
        </p14:section>
        <p14:section name="Conclusion" id="{C35093FA-239E-4A07-ADBB-979921407704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65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47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oftuni.bg/courses/javascript-advanced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/categories/1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xploringjs.com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leanpub.com/understandinges6/re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leanpub.com/exploring-es2016-es2017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addyosmani.com/resources/essentialjsdesignpatterns/boo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2765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45057" y="802464"/>
              <a:ext cx="3383151" cy="1020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and BOM, Manipulating the DOM Tree</a:t>
            </a:r>
          </a:p>
          <a:p>
            <a:pPr>
              <a:lnSpc>
                <a:spcPct val="120000"/>
              </a:lnSpc>
            </a:pPr>
            <a:r>
              <a:rPr lang="en-US" dirty="0"/>
              <a:t>jQuery: Simplified DOM and Events</a:t>
            </a:r>
          </a:p>
          <a:p>
            <a:pPr>
              <a:lnSpc>
                <a:spcPct val="120000"/>
              </a:lnSpc>
            </a:pPr>
            <a:r>
              <a:rPr lang="en-US" dirty="0"/>
              <a:t>Advanced Functions: IIFE, this, call, apply, bind</a:t>
            </a:r>
          </a:p>
          <a:p>
            <a:pPr>
              <a:lnSpc>
                <a:spcPct val="120000"/>
              </a:lnSpc>
            </a:pPr>
            <a:r>
              <a:rPr lang="en-US" dirty="0"/>
              <a:t>Object Composition and Revealing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Unit Testing with Mocha and </a:t>
            </a:r>
            <a:r>
              <a:rPr lang="en-US" noProof="1"/>
              <a:t>Sinon</a:t>
            </a:r>
          </a:p>
          <a:p>
            <a:pPr>
              <a:lnSpc>
                <a:spcPct val="120000"/>
              </a:lnSpc>
            </a:pPr>
            <a:r>
              <a:rPr lang="en-US" dirty="0"/>
              <a:t>Classes and Members</a:t>
            </a:r>
          </a:p>
          <a:p>
            <a:pPr>
              <a:lnSpc>
                <a:spcPct val="120000"/>
              </a:lnSpc>
            </a:pPr>
            <a:r>
              <a:rPr lang="en-US" dirty="0"/>
              <a:t>Class Inheritance and Prototype Chain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Modules, Babel </a:t>
            </a:r>
            <a:r>
              <a:rPr lang="en-US" noProof="1"/>
              <a:t>Transpiler</a:t>
            </a:r>
            <a:r>
              <a:rPr lang="en-US" dirty="0"/>
              <a:t>, </a:t>
            </a:r>
            <a:r>
              <a:rPr lang="en-US" noProof="1"/>
              <a:t>CommonJS</a:t>
            </a:r>
          </a:p>
          <a:p>
            <a:pPr>
              <a:lnSpc>
                <a:spcPct val="120000"/>
              </a:lnSpc>
            </a:pPr>
            <a:r>
              <a:rPr lang="en-US" dirty="0"/>
              <a:t>Error Handling and Exceptions</a:t>
            </a:r>
          </a:p>
          <a:p>
            <a:pPr>
              <a:lnSpc>
                <a:spcPct val="120000"/>
              </a:lnSpc>
            </a:pPr>
            <a:r>
              <a:rPr lang="en-US" dirty="0"/>
              <a:t>Generator Functions and Iterators</a:t>
            </a:r>
          </a:p>
          <a:p>
            <a:pPr>
              <a:lnSpc>
                <a:spcPct val="120000"/>
              </a:lnSpc>
            </a:pPr>
            <a:r>
              <a:rPr lang="en-US" dirty="0"/>
              <a:t>Exam Preparation</a:t>
            </a:r>
          </a:p>
          <a:p>
            <a:pPr>
              <a:lnSpc>
                <a:spcPct val="120000"/>
              </a:lnSpc>
            </a:pPr>
            <a:r>
              <a:rPr lang="en-US" dirty="0"/>
              <a:t>JS Patterns and Best Practices</a:t>
            </a:r>
          </a:p>
          <a:p>
            <a:pPr>
              <a:lnSpc>
                <a:spcPct val="120000"/>
              </a:lnSpc>
            </a:pPr>
            <a:r>
              <a:rPr lang="en-US" dirty="0"/>
              <a:t>Mini Teamwork</a:t>
            </a:r>
          </a:p>
          <a:p>
            <a:pPr>
              <a:lnSpc>
                <a:spcPct val="120000"/>
              </a:lnSpc>
            </a:pPr>
            <a:r>
              <a:rPr lang="en-US" dirty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6236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797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30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390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60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0-80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Oct – Nov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1295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3374921"/>
            <a:ext cx="4310219" cy="2873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85%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Teamwork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</a:p>
          <a:p>
            <a:pPr lvl="1"/>
            <a:r>
              <a:rPr lang="en-US" dirty="0"/>
              <a:t>Presence in class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8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 teamwork</a:t>
            </a:r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onsite</a:t>
            </a:r>
            <a:r>
              <a:rPr lang="en-US" dirty="0"/>
              <a:t> students only</a:t>
            </a:r>
          </a:p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3 persons</a:t>
            </a:r>
          </a:p>
          <a:p>
            <a:pPr lvl="1"/>
            <a:r>
              <a:rPr lang="en-US" dirty="0"/>
              <a:t>Choose your teammates in class</a:t>
            </a:r>
          </a:p>
          <a:p>
            <a:r>
              <a:rPr lang="en-US" dirty="0"/>
              <a:t>You will be given a project assignment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problems</a:t>
            </a:r>
            <a:r>
              <a:rPr lang="en-US" dirty="0"/>
              <a:t>: classes, inheritance, modules, unit-testing, DOM</a:t>
            </a:r>
          </a:p>
          <a:p>
            <a:pPr lvl="1"/>
            <a:r>
              <a:rPr lang="en-US" dirty="0"/>
              <a:t>Work on the project in class with your team</a:t>
            </a:r>
          </a:p>
          <a:p>
            <a:r>
              <a:rPr lang="en-US" dirty="0"/>
              <a:t>All team members get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score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524000"/>
            <a:ext cx="2487168" cy="2590800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javascript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-advanced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softuni.bg/forum/categories/19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018799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Understanding ECMAScript 6 (by Nicholas </a:t>
            </a:r>
            <a:r>
              <a:rPr lang="en-US" dirty="0" err="1"/>
              <a:t>Zakas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https://leanpub.com/understandinges6/read</a:t>
            </a:r>
            <a:endParaRPr lang="en-US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Exploring ES6: Upgrade to the next version of JavaScript (by Axel Rauschmayer)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http://exploringjs.com</a:t>
            </a:r>
            <a:endParaRPr lang="en-US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Exploring ES2016 and ES2017 (by Axel Rauschmayer)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https://leanpub.com/exploring-es2016-es2017/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pic>
        <p:nvPicPr>
          <p:cNvPr id="2050" name="Picture 2" descr="http://exploringjs.com/img/cover3_40.jp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64" y="2895600"/>
            <a:ext cx="1122548" cy="159258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rge?1475683791">
            <a:hlinkClick r:id="rId2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64" y="1114981"/>
            <a:ext cx="1122548" cy="155515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loring ES2016 and ES2017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64" y="4728234"/>
            <a:ext cx="1122548" cy="15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Learning JavaScript Design Patterns (by Addy </a:t>
            </a:r>
            <a:r>
              <a:rPr lang="en-US" noProof="1"/>
              <a:t>Osmani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https://addyosmani.com/resources/essentialjsdesignpatterns/book/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pic>
        <p:nvPicPr>
          <p:cNvPr id="1026" name="Picture 2" descr="Book cover for Learning JavaScript Design Patter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32" y="1295400"/>
            <a:ext cx="1583980" cy="20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#9077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Advanced – Course Overview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20412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3135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41820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916431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68489" y="838201"/>
              <a:ext cx="30679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790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Advanced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Advanced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  <a:r>
              <a:rPr lang="en-US" dirty="0"/>
              <a:t> course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Covers DOM, advanced functions, IIFE, object composition, unit testing, classes and inheritance, modules, transpilers, exceptions, generators, iterators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JS technologies (AJAX, AngularJS, </a:t>
            </a:r>
            <a:r>
              <a:rPr lang="en-US" noProof="1"/>
              <a:t>ReactJS</a:t>
            </a:r>
            <a:r>
              <a:rPr lang="en-US" dirty="0"/>
              <a:t>, promises)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47338" y="1957855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advanced icon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45" y="4800600"/>
            <a:ext cx="1517479" cy="15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1021</Words>
  <Application>Microsoft Office PowerPoint</Application>
  <PresentationFormat>Custom</PresentationFormat>
  <Paragraphs>274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JavaScript Advanced</vt:lpstr>
      <vt:lpstr>Table of Contents</vt:lpstr>
      <vt:lpstr>Have a Question?</vt:lpstr>
      <vt:lpstr>JS Core Module @ SoftUni</vt:lpstr>
      <vt:lpstr>JS Core Module Goals</vt:lpstr>
      <vt:lpstr>JS Core Module at SoftUni – Timeline</vt:lpstr>
      <vt:lpstr>Professions @ SoftUni</vt:lpstr>
      <vt:lpstr>JavaScript Advanced</vt:lpstr>
      <vt:lpstr>Course Objectives</vt:lpstr>
      <vt:lpstr>Course Topics</vt:lpstr>
      <vt:lpstr>Course Topics (2)</vt:lpstr>
      <vt:lpstr>The Trainers Team</vt:lpstr>
      <vt:lpstr>Trainers Team</vt:lpstr>
      <vt:lpstr>Trainers Team (2)</vt:lpstr>
      <vt:lpstr>Trainers Team (3)</vt:lpstr>
      <vt:lpstr>Trainers Team (4)</vt:lpstr>
      <vt:lpstr>JavaScript Advanced</vt:lpstr>
      <vt:lpstr>Training Duration and Schedule</vt:lpstr>
      <vt:lpstr>Why English?</vt:lpstr>
      <vt:lpstr>JavaScript Advanced</vt:lpstr>
      <vt:lpstr>Scoring System for the Course</vt:lpstr>
      <vt:lpstr>Homework Assignments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Recommended Books</vt:lpstr>
      <vt:lpstr>Recommended Books</vt:lpstr>
      <vt:lpstr>JavaScript Advanced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- Course Overview</dc:title>
  <dc:subject>JavaScript Advanced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27</cp:revision>
  <dcterms:created xsi:type="dcterms:W3CDTF">2014-01-02T17:00:34Z</dcterms:created>
  <dcterms:modified xsi:type="dcterms:W3CDTF">2016-10-12T18:12:44Z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